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7" r:id="rId2"/>
    <p:sldId id="313" r:id="rId3"/>
    <p:sldId id="349" r:id="rId4"/>
    <p:sldId id="353" r:id="rId5"/>
    <p:sldId id="331" r:id="rId6"/>
    <p:sldId id="332" r:id="rId7"/>
    <p:sldId id="334" r:id="rId8"/>
    <p:sldId id="325" r:id="rId9"/>
    <p:sldId id="335" r:id="rId10"/>
    <p:sldId id="336" r:id="rId11"/>
    <p:sldId id="330" r:id="rId12"/>
    <p:sldId id="337" r:id="rId13"/>
    <p:sldId id="338" r:id="rId14"/>
    <p:sldId id="339" r:id="rId15"/>
    <p:sldId id="340" r:id="rId16"/>
    <p:sldId id="344" r:id="rId17"/>
    <p:sldId id="341" r:id="rId18"/>
    <p:sldId id="342" r:id="rId19"/>
    <p:sldId id="343" r:id="rId20"/>
    <p:sldId id="345" r:id="rId21"/>
    <p:sldId id="346" r:id="rId22"/>
    <p:sldId id="350" r:id="rId23"/>
    <p:sldId id="347" r:id="rId24"/>
    <p:sldId id="348" r:id="rId25"/>
    <p:sldId id="326" r:id="rId26"/>
    <p:sldId id="351" r:id="rId27"/>
    <p:sldId id="352" r:id="rId28"/>
    <p:sldId id="368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209808-C875-4241-B245-5250E0248B2E}" type="datetimeFigureOut">
              <a:rPr lang="es-AR" smtClean="0"/>
              <a:pPr/>
              <a:t>05/11/2019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Clases Asociadas y encapsulamiento</a:t>
            </a:r>
            <a:endParaRPr lang="es-ES" sz="3600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54968" y="3068960"/>
            <a:ext cx="7445424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r>
              <a:rPr lang="es-ES" sz="2800" dirty="0">
                <a:latin typeface="Calibri"/>
                <a:ea typeface="Calibri"/>
                <a:cs typeface="Times New Roman"/>
              </a:rPr>
              <a:t>En el diseño de una 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aplicación, </a:t>
            </a:r>
            <a:r>
              <a:rPr lang="es-ES" sz="2800" dirty="0">
                <a:latin typeface="Calibri"/>
                <a:ea typeface="Calibri"/>
                <a:cs typeface="Times New Roman"/>
              </a:rPr>
              <a:t>la solución se modula de modo tal que cada clase pueda implementarse sin depender de las demás. </a:t>
            </a:r>
            <a:endParaRPr lang="es-ES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En </a:t>
            </a:r>
            <a:r>
              <a:rPr lang="es-ES" sz="2800" dirty="0">
                <a:latin typeface="Calibri"/>
                <a:ea typeface="Calibri"/>
                <a:cs typeface="Times New Roman"/>
              </a:rPr>
              <a:t>el desarrollo de una aplicación en la cual la entrada y salida se realiza a través de una GUI, la clase que implementa la interface gráfica de usuario usa a las clases que modelan el problema, sin conocer detalles de la representación. </a:t>
            </a:r>
            <a:endParaRPr lang="es-ES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Análogamente</a:t>
            </a:r>
            <a:r>
              <a:rPr lang="es-ES" sz="2800" dirty="0">
                <a:latin typeface="Calibri"/>
                <a:ea typeface="Calibri"/>
                <a:cs typeface="Times New Roman"/>
              </a:rPr>
              <a:t>, las clases que modelan el problema se diseñan e implementan si saber si la entrada y salida va a hacerse por consola o mediante una GUI. </a:t>
            </a:r>
            <a:endParaRPr lang="es-AR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676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3568" y="1268760"/>
            <a:ext cx="77048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GUI_R101(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 {	</a:t>
            </a:r>
          </a:p>
          <a:p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AR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unaMaquina</a:t>
            </a:r>
            <a:r>
              <a:rPr lang="es-AR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R101();</a:t>
            </a:r>
          </a:p>
          <a:p>
            <a:endParaRPr lang="es-AR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Captura el panel de contenido y establece su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layout</a:t>
            </a:r>
            <a:endParaRPr lang="es-A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s-AR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contenedor </a:t>
            </a:r>
            <a:r>
              <a:rPr lang="es-A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s-AR" sz="18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s-A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808038" indent="-808038"/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BoxLayout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esteLayout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BoxLayout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contenedor,BoxLayout.Y_AXIS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contenedor.setLayout</a:t>
            </a:r>
            <a:r>
              <a:rPr lang="es-A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AR" sz="18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esteLayout</a:t>
            </a:r>
            <a:r>
              <a:rPr lang="es-A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s-A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armaPanelCliente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armaPanelCarteles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armaPanelEmpleado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5877272"/>
            <a:ext cx="7808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 smtClean="0">
                <a:latin typeface="+mn-lt"/>
              </a:rPr>
              <a:t>Modulamos la solución para favorecer la legibilidad.</a:t>
            </a:r>
            <a:endParaRPr lang="es-A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157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3672408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armaPanelCliente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</a:t>
            </a:r>
            <a:r>
              <a:rPr lang="es-E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18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panelBotonesLayout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panelBotonesLayout.setHgap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panelBotonesLayout.setVgap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panelBotones.setLayout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panelBotonesLayout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		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panelBotones.setPreferredSize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es-E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(392, 369));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panelBotones.setSize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(369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250);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panelBotones.setBackground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Color(235,235,235));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834" y="5057507"/>
            <a:ext cx="7808972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+mn-lt"/>
              </a:rPr>
              <a:t>Crea un panel </a:t>
            </a:r>
            <a:r>
              <a:rPr lang="es-ES_tradnl" sz="2400" dirty="0">
                <a:solidFill>
                  <a:srgbClr val="2F2B20"/>
                </a:solidFill>
                <a:latin typeface="Calibri"/>
              </a:rPr>
              <a:t>como un objeto de clase </a:t>
            </a:r>
            <a:r>
              <a:rPr lang="es-ES_tradnl" sz="2400" b="1" dirty="0" err="1" smtClean="0">
                <a:solidFill>
                  <a:srgbClr val="2F2B20"/>
                </a:solidFill>
                <a:latin typeface="Calibri"/>
                <a:cs typeface="Courier New" panose="02070309020205020404" pitchFamily="49" charset="0"/>
              </a:rPr>
              <a:t>JPanel</a:t>
            </a:r>
            <a:endParaRPr lang="es-ES_tradnl" sz="2400" dirty="0" smtClean="0">
              <a:latin typeface="+mn-lt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+mn-lt"/>
              </a:rPr>
              <a:t>Establece los valores de los atributos del panel. </a:t>
            </a:r>
            <a:endParaRPr lang="es-A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618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3672408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armaPanelCliente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/*Crea 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 </a:t>
            </a:r>
            <a:r>
              <a:rPr lang="es-E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s-E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cafe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establece su apariencia, crea el oyente y lo </a:t>
            </a:r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registra*/</a:t>
            </a:r>
          </a:p>
          <a:p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botonCafe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			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botonCafe.setText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("Café");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botonCafe.setFont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Font("Arial",1,22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oCafe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botonCafe.addActionListener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oCafe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788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3672408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armaPanelCliente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/*Crea 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 </a:t>
            </a:r>
            <a:r>
              <a:rPr lang="es-E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café carioca, 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establece su apariencia, crea el oyente y lo </a:t>
            </a:r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registra*/</a:t>
            </a:r>
          </a:p>
          <a:p>
            <a:endParaRPr lang="es-E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botonCarioca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botonCarioca.setText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("Café CARIOCA");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botonCarioca.setFont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Font("Arial",1,22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OyenteCarioca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oCarioca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OyenteCarioca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botonCarioca.addActionListener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oCarioca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9276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2952328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armaPanelCliente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/*Inserta los botones en el panel de botones del cliente y el panel de botones del cliente en el panel de contenido */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panelBotones.add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botonCafe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panelBotones.add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botonCarioca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contenedor.add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panelBotones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37112"/>
            <a:ext cx="38862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7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3672408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armaPanelCarteles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endParaRPr lang="es-E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 los paneles y establece su apariencia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panelES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panelES.setPreferredSize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(392, 101));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panelES.setSize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(369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51);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panelES.setBorder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BorderFactory.createBevelBorder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BevelBorder.LOWERED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panelRetirar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panelRetirar.setPreferredSize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(392, 50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26356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5328592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armaPanelCarteles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 las etiquetas y establece su apariencia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cartelSalida.setLayout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cartelSalida.setBorder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LineBorder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Color(0,0,0), 1, false));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cartelSalida.setPreferredSize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(277, 45));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cartelSalida.setHorizontalAlignment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SwingConstants.CENTER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cartelSalida.setHorizontalTextPosition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SwingConstants.LEFT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cartelSalida.setFont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Font("Arial",0,14));</a:t>
            </a:r>
          </a:p>
          <a:p>
            <a:pPr>
              <a:spcBef>
                <a:spcPts val="0"/>
              </a:spcBef>
            </a:pP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cartelBebida.setIcon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("vacio.gif"));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cartelBebida.setPreferredSize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(88, 88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47643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5328592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armaPanelCarteles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 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 el botón y su oyente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("Apriete aquí para retirar su infusión o pedir otra");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botonRetirarInfusion.setEnabled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(false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botonRetirarInfusion.setFont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Font("SansSerif",1,14));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botonRetirarInfusion.setBorder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BorderFactory.createEtchedBorder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BevelBorder.LOWERED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botonRetirarInfusion.setPreferredSize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(360, 32));</a:t>
            </a:r>
          </a:p>
          <a:p>
            <a:pPr>
              <a:spcBef>
                <a:spcPts val="0"/>
              </a:spcBef>
            </a:pPr>
            <a:endParaRPr lang="es-E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OyenteRetirar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oRetirar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OyenteRetirar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botonRetirarInfusion.addActionListener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oRetirar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3380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3096344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armaPanelCarteles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panelES.add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panelES.add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panelRetirar.add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	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contenedor.add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panelRetirar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contenedor.add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008" y="4509120"/>
            <a:ext cx="466951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6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4865340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armaPanelEmpleado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panelEmpleado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panelEmpleado.setPreferredSize</a:t>
            </a:r>
            <a:r>
              <a:rPr lang="es-E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es-E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(392, 64));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panelEmpleado.setBackground</a:t>
            </a:r>
            <a:r>
              <a:rPr lang="es-E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Color(235,235,235));</a:t>
            </a:r>
          </a:p>
          <a:p>
            <a:pPr>
              <a:spcBef>
                <a:spcPts val="0"/>
              </a:spcBef>
            </a:pP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botonEmpleado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	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botonEmpleado.setText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("Empleado");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botonEmpleado.setPreferredSize</a:t>
            </a:r>
            <a:r>
              <a:rPr lang="es-E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es-E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(306, 55));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botonEmpleado.setFont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s-E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Font("Times New Roman",0,18));</a:t>
            </a:r>
          </a:p>
          <a:p>
            <a:pPr>
              <a:spcBef>
                <a:spcPts val="0"/>
              </a:spcBef>
            </a:pPr>
            <a:endParaRPr lang="es-E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OyenteEmpleado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oEmpleado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OyenteEmpleado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botonEmpleado.addActionListener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oEmpleado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panelEmpleado.add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botonEmpleado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contenedor.add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panelEmpleado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	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0" y="5884025"/>
            <a:ext cx="39338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1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83568" y="1340768"/>
            <a:ext cx="7620000" cy="4925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1113"/>
            <a:r>
              <a:rPr lang="es-ES" altLang="es-AR" sz="2600" i="1" dirty="0" smtClean="0"/>
              <a:t>Una fábrica produce tres tipos diferentes de máquinas expendedoras de café, </a:t>
            </a:r>
            <a:r>
              <a:rPr lang="es-ES" altLang="es-AR" sz="2600" b="1" i="1" dirty="0" smtClean="0"/>
              <a:t>M111</a:t>
            </a:r>
            <a:r>
              <a:rPr lang="es-ES" altLang="es-AR" sz="2600" i="1" dirty="0" smtClean="0"/>
              <a:t>, </a:t>
            </a:r>
            <a:r>
              <a:rPr lang="es-ES" altLang="es-AR" sz="2600" b="1" i="1" dirty="0" smtClean="0"/>
              <a:t>R101</a:t>
            </a:r>
            <a:r>
              <a:rPr lang="es-ES" altLang="es-AR" sz="2600" i="1" dirty="0" smtClean="0"/>
              <a:t> y </a:t>
            </a:r>
            <a:r>
              <a:rPr lang="es-ES" altLang="es-AR" sz="2600" b="1" i="1" dirty="0" smtClean="0"/>
              <a:t>R101Plus</a:t>
            </a:r>
            <a:r>
              <a:rPr lang="es-ES" altLang="es-AR" sz="2600" i="1" dirty="0" smtClean="0"/>
              <a:t>.</a:t>
            </a:r>
          </a:p>
          <a:p>
            <a:pPr indent="11113"/>
            <a:r>
              <a:rPr lang="es-ES" altLang="es-AR" sz="2600" i="1" dirty="0" smtClean="0"/>
              <a:t>Las máquinas de tipo R101 preparan </a:t>
            </a:r>
            <a:r>
              <a:rPr lang="es-ES" altLang="es-AR" sz="2600" b="1" i="1" dirty="0" smtClean="0"/>
              <a:t>café </a:t>
            </a:r>
            <a:r>
              <a:rPr lang="es-ES" altLang="es-AR" sz="2600" i="1" dirty="0" smtClean="0"/>
              <a:t>, y </a:t>
            </a:r>
            <a:r>
              <a:rPr lang="es-ES" altLang="es-AR" sz="2600" b="1" i="1" dirty="0" smtClean="0"/>
              <a:t>café carioca </a:t>
            </a:r>
            <a:r>
              <a:rPr lang="es-ES" altLang="es-AR" sz="2600" i="1" dirty="0" smtClean="0"/>
              <a:t>. Tienen depósitos para </a:t>
            </a:r>
            <a:r>
              <a:rPr lang="es-ES" altLang="es-AR" sz="2600" b="1" i="1" dirty="0" smtClean="0"/>
              <a:t>agua</a:t>
            </a:r>
            <a:r>
              <a:rPr lang="es-ES" altLang="es-AR" sz="2600" i="1" dirty="0" smtClean="0"/>
              <a:t>, </a:t>
            </a:r>
            <a:r>
              <a:rPr lang="es-ES" altLang="es-AR" sz="2600" b="1" i="1" dirty="0" smtClean="0"/>
              <a:t>café</a:t>
            </a:r>
            <a:r>
              <a:rPr lang="es-ES" altLang="es-AR" sz="2600" i="1" dirty="0" smtClean="0"/>
              <a:t>, </a:t>
            </a:r>
            <a:r>
              <a:rPr lang="es-ES" altLang="es-AR" sz="2600" b="1" i="1" dirty="0" smtClean="0"/>
              <a:t>crema</a:t>
            </a:r>
            <a:r>
              <a:rPr lang="es-ES" altLang="es-AR" sz="2600" i="1" dirty="0" smtClean="0"/>
              <a:t> y </a:t>
            </a:r>
            <a:r>
              <a:rPr lang="es-ES" altLang="es-AR" sz="2600" b="1" i="1" dirty="0" smtClean="0"/>
              <a:t>cacao</a:t>
            </a:r>
            <a:r>
              <a:rPr lang="es-ES" altLang="es-AR" sz="2600" i="1" dirty="0" smtClean="0"/>
              <a:t>.</a:t>
            </a:r>
          </a:p>
          <a:p>
            <a:pPr indent="11113"/>
            <a:r>
              <a:rPr lang="es-ES" altLang="es-AR" sz="2600" i="1" dirty="0" smtClean="0"/>
              <a:t>Se desea implementar una interfaz gráfica para la máquina R101 con botones para que el cliente pueda solicitar una bebida y un botón para que el empleado recargue los depósitos. </a:t>
            </a:r>
          </a:p>
        </p:txBody>
      </p:sp>
    </p:spTree>
    <p:extLst>
      <p:ext uri="{BB962C8B-B14F-4D97-AF65-F5344CB8AC3E}">
        <p14:creationId xmlns:p14="http://schemas.microsoft.com/office/powerpoint/2010/main" val="33099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4320480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deshabilitarBotones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botonCafe.setEnabled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(false);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botonCarioca.setEnabled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(false);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botonRetirarInfusion.setEnabled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botonEmpleado.setEnabled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(false);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s-E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habilitarBotones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botonCafe.setEnabled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botonCarioca.setEnabled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botonRetirarInfusion.setEnabled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(false);;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botonEmpleado.setEnabled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68721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4752528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s-E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Solo prepara el </a:t>
            </a:r>
            <a:r>
              <a:rPr lang="es-E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cafe</a:t>
            </a:r>
            <a:r>
              <a:rPr lang="es-E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 la cantidad de ingredientes lo </a:t>
            </a:r>
            <a:r>
              <a:rPr lang="es-E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permite</a:t>
            </a:r>
          </a:p>
          <a:p>
            <a:pPr>
              <a:spcBef>
                <a:spcPts val="0"/>
              </a:spcBef>
            </a:pPr>
            <a:r>
              <a:rPr lang="es-E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1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cantVasos</a:t>
            </a: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unaMaquina.vasosCafe</a:t>
            </a: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cantVasos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&gt;=1){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unaMaquina.cafe</a:t>
            </a: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("Aquí tiene su café");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cartelBebida.setIcon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("Cafe.gif"));}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("No puede preparar café");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cartelBebida.setIcon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("vacio.gif"));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deshabilitarBotones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4814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4752528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OyenteCarioca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s-E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Solo prepara el </a:t>
            </a:r>
            <a:r>
              <a:rPr lang="es-E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carioca si </a:t>
            </a:r>
            <a:r>
              <a:rPr lang="es-E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 cantidad de ingredientes lo </a:t>
            </a:r>
            <a:r>
              <a:rPr lang="es-E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permite</a:t>
            </a:r>
          </a:p>
          <a:p>
            <a:pPr>
              <a:spcBef>
                <a:spcPts val="0"/>
              </a:spcBef>
            </a:pPr>
            <a:r>
              <a:rPr lang="es-E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1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cantVasos</a:t>
            </a: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unaMaquina.vasosCarioca</a:t>
            </a:r>
            <a:r>
              <a:rPr lang="es-E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cantVasos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&gt;=1){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unaMaquina.carioca</a:t>
            </a:r>
            <a:r>
              <a:rPr lang="es-E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("Aquí tiene su 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café carioca");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cartelBebida.setIcon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carioca.gif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"));}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s-E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puede preparar </a:t>
            </a:r>
            <a:r>
              <a:rPr lang="es-E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café carioca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cartelBebida.setIcon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("vacio.gif"));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deshabilitarBotones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	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87519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3024336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OyenteRetirar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 </a:t>
            </a:r>
            <a:endParaRPr lang="es-E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cartelSalida.setText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("");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cartelBebida.setIcon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("vacio.gif"));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habilitarBotones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98525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4608512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OyenteEmpleado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unaMaquina.recargarCafe</a:t>
            </a: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unaMaquina.recargarAgua</a:t>
            </a: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unaMaquina.recargarCrema</a:t>
            </a: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unaMaquina.recargarCacao</a:t>
            </a:r>
            <a:r>
              <a:rPr lang="es-E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9552" y="4395428"/>
            <a:ext cx="7620000" cy="2129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1113"/>
            <a:r>
              <a:rPr lang="es-ES" altLang="es-AR" sz="2600" i="1" dirty="0" smtClean="0"/>
              <a:t>Agregar una etiqueta para cada ingrediente que muestre la cantidad disponible en cada momento. </a:t>
            </a:r>
          </a:p>
        </p:txBody>
      </p:sp>
    </p:spTree>
    <p:extLst>
      <p:ext uri="{BB962C8B-B14F-4D97-AF65-F5344CB8AC3E}">
        <p14:creationId xmlns:p14="http://schemas.microsoft.com/office/powerpoint/2010/main" val="414162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3568" y="1268760"/>
            <a:ext cx="770485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java.awt.BorderLayout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java.awt.FlowLayout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java.awt.GridLayout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javax.swing.BoxLayout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java.awt.Dimension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java.awt.Font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java.awt.Color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javax.swing.BorderFactory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javax.swing.border.BevelBorder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javax.swing.border.LineBorder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s-A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javax.swing.event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s-A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javax.swing.SwingConstants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javax.swing.WindowConstants</a:t>
            </a:r>
            <a:r>
              <a:rPr lang="es-A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s-AR" altLang="es-AR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81583" y="252028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2800" i="1" dirty="0" smtClean="0"/>
              <a:t>Implemente una GUI que seleccionar un micro dentro de una flota y luego reservar o liberar un asiento. </a:t>
            </a:r>
          </a:p>
          <a:p>
            <a:endParaRPr lang="es-AR" sz="2800" i="1" dirty="0"/>
          </a:p>
          <a:p>
            <a:endParaRPr lang="es-AR" sz="2800" i="1" dirty="0" smtClean="0"/>
          </a:p>
          <a:p>
            <a:endParaRPr lang="es-AR" sz="2800" i="1" dirty="0"/>
          </a:p>
          <a:p>
            <a:endParaRPr lang="es-AR" sz="2800" i="1" dirty="0" smtClean="0"/>
          </a:p>
          <a:p>
            <a:endParaRPr lang="es-AR" sz="2800" i="1" dirty="0"/>
          </a:p>
          <a:p>
            <a:r>
              <a:rPr lang="es-AR" sz="2800" i="1" dirty="0" smtClean="0"/>
              <a:t>Todos los micros tienen habilitados 10 asientos para la venta.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208" y="2241697"/>
            <a:ext cx="50196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555" y="4797152"/>
            <a:ext cx="49244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01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81583" y="2564904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sz="2800" i="1" dirty="0" smtClean="0"/>
              <a:t>Cada asiento está asociado a un botón, cuando el usuario oprime el botón la GUI muestra un cuadro de diálogo:</a:t>
            </a:r>
            <a:endParaRPr lang="es-AR" sz="2800" i="1" dirty="0"/>
          </a:p>
          <a:p>
            <a:endParaRPr lang="es-AR" sz="2800" i="1" dirty="0" smtClean="0"/>
          </a:p>
          <a:p>
            <a:endParaRPr lang="es-AR" sz="2800" i="1" dirty="0"/>
          </a:p>
          <a:p>
            <a:endParaRPr lang="es-AR" sz="2800" i="1" dirty="0" smtClean="0"/>
          </a:p>
          <a:p>
            <a:r>
              <a:rPr lang="es-AR" sz="2800" i="1" dirty="0" smtClean="0"/>
              <a:t>Si el usuario confirma la acción, el asiento queda reservado: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945" y="2564904"/>
            <a:ext cx="2733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475" y="5013176"/>
            <a:ext cx="49911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9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15616" y="2122165"/>
            <a:ext cx="2721495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 smtClean="0">
                <a:solidFill>
                  <a:schemeClr val="bg1"/>
                </a:solidFill>
                <a:latin typeface="Arial" charset="0"/>
              </a:rPr>
              <a:t>Micro</a:t>
            </a:r>
            <a:endParaRPr lang="en-US" altLang="es-AR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485183" y="2090396"/>
            <a:ext cx="2721495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 err="1" smtClean="0">
                <a:solidFill>
                  <a:schemeClr val="bg1"/>
                </a:solidFill>
                <a:latin typeface="Arial" charset="0"/>
              </a:rPr>
              <a:t>FlotaMicros</a:t>
            </a:r>
            <a:endParaRPr lang="en-US" altLang="es-AR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3837110" y="2382494"/>
            <a:ext cx="648072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493095" y="3885454"/>
            <a:ext cx="3600400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 err="1" smtClean="0">
                <a:solidFill>
                  <a:schemeClr val="bg1"/>
                </a:solidFill>
                <a:latin typeface="Arial" charset="0"/>
              </a:rPr>
              <a:t>GUI_Venta_Pasajes</a:t>
            </a:r>
            <a:endParaRPr lang="en-US" altLang="es-AR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" name="Right Arrow 13"/>
          <p:cNvSpPr/>
          <p:nvPr/>
        </p:nvSpPr>
        <p:spPr>
          <a:xfrm rot="16200000">
            <a:off x="2399654" y="3317776"/>
            <a:ext cx="884442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7" name="Right Arrow 13"/>
          <p:cNvSpPr/>
          <p:nvPr/>
        </p:nvSpPr>
        <p:spPr>
          <a:xfrm rot="16200000">
            <a:off x="4919933" y="3332128"/>
            <a:ext cx="884442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0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683568" y="889844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GUI_Venta_Pasajes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 </a:t>
            </a:r>
          </a:p>
          <a:p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la aplicación</a:t>
            </a:r>
            <a:endParaRPr lang="es-A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FlotaMicros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colMicros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Micro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gráficos</a:t>
            </a:r>
            <a:endParaRPr lang="es-A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botones;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labelInfo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panSeleccionar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panInfo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panAsientos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JComboBox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comboBoxMicros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843808" y="1827309"/>
            <a:ext cx="2952328" cy="46805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maxCrema:entero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maxCacao:entero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cantCrema:entero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cantCacao:entero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R101()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Comandos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arioca()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recargarCrema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recargarCacao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consultas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vasosCarioca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5922890" y="1323253"/>
            <a:ext cx="295232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GUI_R101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5922890" y="1827309"/>
            <a:ext cx="2952328" cy="46805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unaMaquina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R101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panelBotones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panelES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panelRetirar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panelEmpleado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JPanel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cartelSalida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cartelBebida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JLabel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botonCafe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botonCarioca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botonRetirarInfusion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botonEmpleado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JButton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ctangle 5"/>
          <p:cNvSpPr/>
          <p:nvPr/>
        </p:nvSpPr>
        <p:spPr>
          <a:xfrm>
            <a:off x="107504" y="1323253"/>
            <a:ext cx="2448272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ExpendedoraCafe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107504" y="1827310"/>
            <a:ext cx="2448272" cy="331236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ExpendedoraCafe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cafe()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recargarCafe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recargarAgua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consultas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Arrow 13"/>
          <p:cNvSpPr/>
          <p:nvPr/>
        </p:nvSpPr>
        <p:spPr>
          <a:xfrm rot="10800000">
            <a:off x="2555776" y="1543147"/>
            <a:ext cx="890587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2843808" y="1323253"/>
            <a:ext cx="295232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R101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539552" y="1484784"/>
            <a:ext cx="74168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GUI_Venta_Pasajes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FlotaMicros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("IPOO 2013 - Venta de Pasajes");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(EXIT_ON_CLOSE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colMicros</a:t>
            </a:r>
            <a:r>
              <a:rPr lang="es-AR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col;</a:t>
            </a:r>
          </a:p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construirGUI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pack();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setResizable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(false);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setLocationRelativeTo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(500,150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1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construirGUI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panSeleccionar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armarPanSeleccionar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panInfo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armarPanInfo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panAsientos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armarPanAsientos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getContentPane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cp.setLayout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BoxLayout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cp,BoxLayout.Y_AXIS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   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cp.add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panSeleccionar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cp.add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panInfo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cp.add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panAsientos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panInfo.setVisible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(false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panAsientos.setVisible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(false); 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767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armarPanSeleccionar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codmicros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colMicros.cantElementos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()];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n; Micro m;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i=0; i&lt;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colMicros.cantElementos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i++){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colMicros.obtenerMicro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m.obtenerNumero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codmicros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""+n; 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17089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armarPanSeleccionar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Desde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aca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btnSeleccionar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("Seleccionar");</a:t>
            </a:r>
          </a:p>
          <a:p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OSeleccionar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oySeleccionar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OSeleccionar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btnSeleccionar.addActionListener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oySeleccionar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comboBoxMicros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JComboBox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codmicros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panSeleccionar.add(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comboBoxMicros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AR" sz="2000" b="1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panSeleccionar.add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btnSeleccionar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Hasta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aca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armarPanInfo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labelInfo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("");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panInfo.add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labelInfo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    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armarPanAsientos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panAsientos.setLayout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new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(1,cantbotones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botones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OyenteBotones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botones[i] = new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((i+1)+"");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botones[i].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addActionListener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panAsientos.add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(botones[i]);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7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OSeleccionar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e){</a:t>
            </a:r>
          </a:p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comboBoxMicros.</a:t>
            </a:r>
            <a:r>
              <a:rPr lang="es-AR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getSelectedItem</a:t>
            </a:r>
            <a:r>
              <a:rPr lang="es-A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49141" y="4608512"/>
            <a:ext cx="7445424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El servicio </a:t>
            </a:r>
            <a:r>
              <a:rPr lang="es-ES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getSelectedItem</a:t>
            </a:r>
            <a:r>
              <a:rPr lang="es-ES" sz="2800" b="1" dirty="0" smtClean="0">
                <a:solidFill>
                  <a:srgbClr val="0070C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()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 retorna la cadena de caracteres que corresponde el ítem del combo box seleccionado por el usuario.</a:t>
            </a:r>
          </a:p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Convertimos esta cadena de caracteres en un número para buscar en la colección de micros, el micro que corresponde a ese número.  </a:t>
            </a:r>
            <a:endParaRPr lang="es-AR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959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OSeleccionar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e){</a:t>
            </a:r>
          </a:p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comboBoxMicros.</a:t>
            </a:r>
            <a:r>
              <a:rPr lang="es-AR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getSelectedItem</a:t>
            </a:r>
            <a:r>
              <a:rPr lang="es-A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micro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colMicros.recuperarMicro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labelInfo.setText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micro.toString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micro.estaDisponible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botones[i].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setBackground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Color.GREEN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botones[i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setBackground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Color.RED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panInfo.setVisible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panAsientos.setVisible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   }</a:t>
            </a:r>
            <a:endParaRPr lang="es-AR" sz="2000" b="1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7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e){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e.getSource</a:t>
            </a:r>
            <a:r>
              <a:rPr lang="es-A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49141" y="4608512"/>
            <a:ext cx="7445424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El servicio </a:t>
            </a:r>
            <a:r>
              <a:rPr lang="es-ES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getSource</a:t>
            </a:r>
            <a:r>
              <a:rPr lang="es-ES" sz="2800" b="1" dirty="0" smtClean="0">
                <a:solidFill>
                  <a:srgbClr val="0070C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()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 retorna la componente que percibió la acción del usuario, en este caso un botón. </a:t>
            </a:r>
            <a:endParaRPr lang="es-AR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05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e){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e.getSource</a:t>
            </a:r>
            <a:r>
              <a:rPr lang="es-A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textoBoton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boton.getText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asiento 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textoBoton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49141" y="4608512"/>
            <a:ext cx="7445424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Cada botón está rotulado con un texto que representa el número de asiento.</a:t>
            </a:r>
          </a:p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Este texto se convierte en un entero para ser usado como subíndice del arreglo. </a:t>
            </a:r>
            <a:endParaRPr lang="es-AR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45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e){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e.getSource</a:t>
            </a:r>
            <a:r>
              <a:rPr lang="es-A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textoBoton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boton.getText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asiento 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textoBoton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 =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JOptionPane.showConfirmDialog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	"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Confirma la acción? ","",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JOptionPane.YES_NO_OPTION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49141" y="5301208"/>
            <a:ext cx="7445424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Se crea un cuadro de diálogo que le permite al usuario confirmar o cancelar la acción de reservar o liberar el asiento. </a:t>
            </a:r>
            <a:endParaRPr lang="es-AR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92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31640" y="1412776"/>
            <a:ext cx="3297559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 smtClean="0">
                <a:solidFill>
                  <a:schemeClr val="bg1"/>
                </a:solidFill>
                <a:latin typeface="Arial" charset="0"/>
              </a:rPr>
              <a:t>*</a:t>
            </a:r>
            <a:r>
              <a:rPr lang="en-US" altLang="es-AR" sz="2800" b="1" dirty="0" err="1" smtClean="0">
                <a:solidFill>
                  <a:schemeClr val="bg1"/>
                </a:solidFill>
                <a:latin typeface="Arial" charset="0"/>
              </a:rPr>
              <a:t>ExpendedoraCafe</a:t>
            </a:r>
            <a:endParaRPr lang="en-US" altLang="es-AR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644008" y="3223667"/>
            <a:ext cx="2721495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 smtClean="0">
                <a:solidFill>
                  <a:schemeClr val="bg1"/>
                </a:solidFill>
                <a:latin typeface="Arial" charset="0"/>
              </a:rPr>
              <a:t>GUI_R101</a:t>
            </a:r>
            <a:endParaRPr lang="en-US" altLang="es-AR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3995935" y="3515765"/>
            <a:ext cx="648072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907704" y="3223667"/>
            <a:ext cx="2016224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 smtClean="0">
                <a:solidFill>
                  <a:schemeClr val="bg1"/>
                </a:solidFill>
                <a:latin typeface="Arial" charset="0"/>
              </a:rPr>
              <a:t>R101</a:t>
            </a:r>
            <a:endParaRPr lang="en-US" altLang="es-AR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" name="Right Arrow 13"/>
          <p:cNvSpPr/>
          <p:nvPr/>
        </p:nvSpPr>
        <p:spPr>
          <a:xfrm rot="16200000">
            <a:off x="2399653" y="2659710"/>
            <a:ext cx="884442" cy="284163"/>
          </a:xfrm>
          <a:prstGeom prst="rightArrow">
            <a:avLst>
              <a:gd name="adj1" fmla="val 0"/>
              <a:gd name="adj2" fmla="val 566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968552"/>
            <a:ext cx="7445424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800" dirty="0" smtClean="0">
                <a:latin typeface="Calibri"/>
                <a:ea typeface="Calibri"/>
                <a:cs typeface="Times New Roman"/>
              </a:rPr>
              <a:t>La clase </a:t>
            </a:r>
            <a:r>
              <a:rPr lang="es-ES" sz="2800" b="1" dirty="0" smtClean="0">
                <a:latin typeface="Calibri"/>
                <a:ea typeface="Calibri"/>
                <a:cs typeface="Times New Roman"/>
              </a:rPr>
              <a:t>GUI_R101 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se implementa conociendo únicamente la signatura de los servicios provistos por la clase </a:t>
            </a:r>
            <a:r>
              <a:rPr lang="es-ES" sz="2800" b="1" dirty="0" smtClean="0">
                <a:latin typeface="Calibri"/>
                <a:ea typeface="Calibri"/>
                <a:cs typeface="Times New Roman"/>
              </a:rPr>
              <a:t>R101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. </a:t>
            </a:r>
          </a:p>
          <a:p>
            <a:pPr algn="just"/>
            <a:r>
              <a:rPr lang="es-ES" sz="2800" dirty="0" smtClean="0">
                <a:latin typeface="Calibri"/>
                <a:ea typeface="Calibri"/>
                <a:cs typeface="Times New Roman"/>
              </a:rPr>
              <a:t>Las clases </a:t>
            </a:r>
            <a:r>
              <a:rPr lang="es-ES" sz="2800" b="1" dirty="0" smtClean="0">
                <a:latin typeface="Calibri"/>
                <a:ea typeface="Calibri"/>
                <a:cs typeface="Times New Roman"/>
              </a:rPr>
              <a:t>R101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 y </a:t>
            </a:r>
            <a:r>
              <a:rPr lang="es-ES" sz="2800" b="1" dirty="0" err="1" smtClean="0">
                <a:latin typeface="Calibri"/>
                <a:ea typeface="Calibri"/>
                <a:cs typeface="Times New Roman"/>
              </a:rPr>
              <a:t>ExpendedoraCafe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 se implementan sin saber que el usuario dispone de una interfaz gráfica.</a:t>
            </a:r>
          </a:p>
        </p:txBody>
      </p:sp>
    </p:spTree>
    <p:extLst>
      <p:ext uri="{BB962C8B-B14F-4D97-AF65-F5344CB8AC3E}">
        <p14:creationId xmlns:p14="http://schemas.microsoft.com/office/powerpoint/2010/main" val="263220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1253073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OyenteBotones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e){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e.getSource</a:t>
            </a:r>
            <a:r>
              <a:rPr lang="es-A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textoBoton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boton.getText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asiento 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textoBoton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 =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JOptionPane.showConfirmDialog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	"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Confirma la acción? ","",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JOptionPane.YES_NO_OPTION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(res ==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JOptionPane.YES_OPTION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boton.getBackground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Color.GREEN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)){ </a:t>
            </a:r>
          </a:p>
          <a:p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boton.setBackground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Color.RED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s-AR" sz="20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micro.vender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(asiento-1);          }</a:t>
            </a:r>
          </a:p>
          <a:p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micro.liberar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(asiento-1</a:t>
            </a:r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boton.setBackground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Color.GREEN</a:t>
            </a:r>
            <a:r>
              <a:rPr lang="es-AR" sz="20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  }       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Reserva de Pasajes </a:t>
            </a:r>
            <a:endParaRPr lang="es-ES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1187624" y="1844824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micro.vender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(asiento-1);         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33692" y="3573016"/>
            <a:ext cx="7445424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r>
              <a:rPr lang="es-ES" sz="2800" dirty="0" smtClean="0">
                <a:latin typeface="Calibri"/>
                <a:ea typeface="Calibri"/>
                <a:cs typeface="Times New Roman"/>
              </a:rPr>
              <a:t>Observemos que la variable </a:t>
            </a:r>
            <a:r>
              <a:rPr lang="es-ES" sz="2400" b="1" dirty="0">
                <a:solidFill>
                  <a:schemeClr val="tx1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micro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 mantiene una referencia a un objeto que también está referenciado en la colección de micros</a:t>
            </a:r>
            <a:r>
              <a:rPr lang="es-AR" sz="28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s-AR" sz="2800" dirty="0" smtClean="0">
                <a:latin typeface="Calibri"/>
                <a:ea typeface="Calibri"/>
                <a:cs typeface="Times New Roman"/>
              </a:rPr>
              <a:t>Cuando este objeto recibe el mensaje </a:t>
            </a:r>
            <a:r>
              <a:rPr lang="es-AR" sz="2400" b="1" dirty="0">
                <a:solidFill>
                  <a:schemeClr val="tx1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vender</a:t>
            </a:r>
            <a:r>
              <a:rPr lang="es-AR" sz="2800" dirty="0" smtClean="0">
                <a:latin typeface="Calibri"/>
                <a:ea typeface="Calibri"/>
                <a:cs typeface="Times New Roman"/>
              </a:rPr>
              <a:t> se modifica el estado interno del atributo de instancia que representa al conjunto de asientos. </a:t>
            </a:r>
            <a:endParaRPr lang="es-ES" sz="2800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61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15" y="1196752"/>
            <a:ext cx="40005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4788024" y="1223625"/>
            <a:ext cx="3456384" cy="4925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1113"/>
            <a:r>
              <a:rPr lang="es-ES" altLang="es-AR" sz="2600" i="1" dirty="0" smtClean="0"/>
              <a:t>Inicialmente están habilitados los dos botones que le permiten al cliente obtener una infusión y el botón que le permite al empleado recargar los depósitos. </a:t>
            </a:r>
          </a:p>
        </p:txBody>
      </p:sp>
    </p:spTree>
    <p:extLst>
      <p:ext uri="{BB962C8B-B14F-4D97-AF65-F5344CB8AC3E}">
        <p14:creationId xmlns:p14="http://schemas.microsoft.com/office/powerpoint/2010/main" val="207935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52" y="1268760"/>
            <a:ext cx="401002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788024" y="1223625"/>
            <a:ext cx="3456384" cy="4925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1113"/>
            <a:r>
              <a:rPr lang="es-ES" altLang="es-AR" sz="2600" i="1" dirty="0" smtClean="0"/>
              <a:t>Cuando el cliente oprime el botón Café, se sirve la infusión, se muestra un cartel en una etiquete y se activa el botón que permite retirar el vaso.</a:t>
            </a:r>
          </a:p>
          <a:p>
            <a:pPr indent="11113"/>
            <a:r>
              <a:rPr lang="es-ES" altLang="es-AR" sz="2600" i="1" dirty="0" smtClean="0"/>
              <a:t>Cuando el cliente oprime este botón, se reactivan los dos botones que permiten solicitar infusiones y el botón para el empleado. </a:t>
            </a:r>
          </a:p>
        </p:txBody>
      </p:sp>
    </p:spTree>
    <p:extLst>
      <p:ext uri="{BB962C8B-B14F-4D97-AF65-F5344CB8AC3E}">
        <p14:creationId xmlns:p14="http://schemas.microsoft.com/office/powerpoint/2010/main" val="38168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15" y="1196752"/>
            <a:ext cx="40005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4788024" y="1223625"/>
            <a:ext cx="3456384" cy="4925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1113"/>
            <a:r>
              <a:rPr lang="es-ES" altLang="es-AR" sz="2600" i="1" dirty="0" smtClean="0"/>
              <a:t>Las componentes se distribuyen en cuatro paneles, insertadas sobre el panel de contenido del </a:t>
            </a:r>
            <a:r>
              <a:rPr lang="es-ES" altLang="es-AR" sz="2600" i="1" dirty="0" err="1" smtClean="0"/>
              <a:t>frame</a:t>
            </a:r>
            <a:r>
              <a:rPr lang="es-ES" altLang="es-AR" sz="2600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3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3568" y="1052736"/>
            <a:ext cx="7298000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 smtClean="0">
                <a:latin typeface="+mn-lt"/>
              </a:rPr>
              <a:t>Las estructura de la GUI puede ser:</a:t>
            </a:r>
          </a:p>
          <a:p>
            <a:pPr eaLnBrk="1" hangingPunct="1">
              <a:spcBef>
                <a:spcPts val="600"/>
              </a:spcBef>
            </a:pPr>
            <a:r>
              <a:rPr lang="es-ES" sz="2800" dirty="0" smtClean="0">
                <a:latin typeface="+mn-lt"/>
              </a:rPr>
              <a:t> </a:t>
            </a:r>
            <a:endParaRPr lang="es-AR" altLang="es-AR" sz="2800" dirty="0">
              <a:latin typeface="+mn-l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3568" y="1733520"/>
            <a:ext cx="7704856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//importar paquetes</a:t>
            </a:r>
          </a:p>
          <a:p>
            <a:pPr>
              <a:spcBef>
                <a:spcPts val="600"/>
              </a:spcBef>
            </a:pPr>
            <a:r>
              <a:rPr lang="es-AR" sz="18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sz="1800" b="1" dirty="0" smtClean="0">
                <a:latin typeface="Courier New" pitchFamily="49" charset="0"/>
                <a:cs typeface="Courier New" pitchFamily="49" charset="0"/>
              </a:rPr>
              <a:t> GUI_R101{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//atributos de instancia para las componentes gráficas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//Atributo de </a:t>
            </a:r>
            <a:r>
              <a:rPr lang="es-A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instacia</a:t>
            </a: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para la clase asociada</a:t>
            </a:r>
          </a:p>
          <a:p>
            <a:pPr>
              <a:spcBef>
                <a:spcPts val="600"/>
              </a:spcBef>
            </a:pPr>
            <a:r>
              <a:rPr lang="es-A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sz="1800" b="1" dirty="0" smtClean="0">
                <a:latin typeface="Courier New" pitchFamily="49" charset="0"/>
                <a:cs typeface="Courier New" pitchFamily="49" charset="0"/>
              </a:rPr>
              <a:t> GUI_R101{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//Establecer los atributos del </a:t>
            </a:r>
            <a:r>
              <a:rPr lang="es-A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frame</a:t>
            </a:r>
            <a:endParaRPr lang="es-A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//Crear y diagramar el panel para el cliente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//Crear y diagramar el panel para los carteles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//Crear y diagrama el panel para el empleado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s-E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s-E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rmar paneles</a:t>
            </a:r>
            <a:endParaRPr lang="es-A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//Clases de los oyentes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s-AR" sz="18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</a:pPr>
            <a:endParaRPr lang="es-AR" altLang="es-AR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Expendedora Café</a:t>
            </a:r>
            <a:endParaRPr lang="es-ES" sz="36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3568" y="1268760"/>
            <a:ext cx="770485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GUI_R101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  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//Atributo de la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Aplicacion</a:t>
            </a:r>
            <a:endParaRPr lang="es-AR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AR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R101  </a:t>
            </a:r>
            <a:r>
              <a:rPr lang="es-AR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unaMaquina</a:t>
            </a:r>
            <a:r>
              <a:rPr lang="es-AR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//Atributos Gráficos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Container</a:t>
            </a: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contenedor;	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panelBotones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panelES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        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panelRetirar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panelEmpleado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cartelSalida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cartelBebida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botonCafe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botonCarioca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botonRetirarInfusion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botonEmpleado</a:t>
            </a:r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s-A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429" y="5524643"/>
            <a:ext cx="7909979" cy="4616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s-ES" altLang="es-AR" sz="2400" dirty="0" smtClean="0"/>
              <a:t>La clase GUI_R101 está asociada a la clase R101</a:t>
            </a:r>
            <a:endParaRPr lang="es-ES" altLang="es-AR" sz="2400" dirty="0"/>
          </a:p>
        </p:txBody>
      </p:sp>
    </p:spTree>
    <p:extLst>
      <p:ext uri="{BB962C8B-B14F-4D97-AF65-F5344CB8AC3E}">
        <p14:creationId xmlns:p14="http://schemas.microsoft.com/office/powerpoint/2010/main" val="292066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885</TotalTime>
  <Words>1732</Words>
  <Application>Microsoft Office PowerPoint</Application>
  <PresentationFormat>Presentación en pantalla (4:3)</PresentationFormat>
  <Paragraphs>504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Adyacencia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 Gráficas de Usuario</dc:title>
  <dc:creator>Sonia V. Rueda</dc:creator>
  <cp:lastModifiedBy>Sonia V. Rueda</cp:lastModifiedBy>
  <cp:revision>67</cp:revision>
  <dcterms:created xsi:type="dcterms:W3CDTF">2013-11-13T14:24:56Z</dcterms:created>
  <dcterms:modified xsi:type="dcterms:W3CDTF">2019-11-05T20:39:36Z</dcterms:modified>
</cp:coreProperties>
</file>